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9" r:id="rId4"/>
    <p:sldId id="264" r:id="rId5"/>
    <p:sldId id="265" r:id="rId6"/>
    <p:sldId id="268" r:id="rId7"/>
    <p:sldId id="270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086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9804A-6D66-4AAA-9CC0-2C12B726ADFB}" type="datetimeFigureOut">
              <a:rPr lang="pt-PT" smtClean="0"/>
              <a:pPr/>
              <a:t>27-11-2015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9E798-50C0-4F4A-8098-1D5BD3BD401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t-PT" sz="66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CÉLULAS</a:t>
            </a:r>
            <a:endParaRPr lang="pt-PT" sz="6600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Teoria celular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 </a:t>
            </a:r>
            <a:r>
              <a:rPr lang="pt-PT" dirty="0" smtClean="0">
                <a:solidFill>
                  <a:schemeClr val="bg1"/>
                </a:solidFill>
              </a:rPr>
              <a:t>A teoria celular engloba os seguintes  princípios fundamentais: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 A célula é a unidade mais pequena dos seres vivos  que realiza os processos vitais;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é a unidade  </a:t>
            </a:r>
            <a:r>
              <a:rPr lang="pt-PT" dirty="0" err="1" smtClean="0">
                <a:solidFill>
                  <a:schemeClr val="bg1"/>
                </a:solidFill>
              </a:rPr>
              <a:t>morfofisiológica</a:t>
            </a:r>
            <a:r>
              <a:rPr lang="pt-PT" dirty="0" smtClean="0">
                <a:solidFill>
                  <a:schemeClr val="bg1"/>
                </a:solidFill>
              </a:rPr>
              <a:t> e fisiológica do ser vivo;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A célula é a unidade genética do ser vivo, isto é, cada célula resulta  da divisão de outras pré-existentes;</a:t>
            </a: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Teoria celular</a:t>
            </a:r>
            <a:endParaRPr lang="pt-PT" dirty="0">
              <a:solidFill>
                <a:schemeClr val="bg1"/>
              </a:solidFill>
            </a:endParaRPr>
          </a:p>
        </p:txBody>
      </p:sp>
      <p:pic>
        <p:nvPicPr>
          <p:cNvPr id="5" name="Marcador de Posição de Conteúdo 4" descr="mizita 7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12776"/>
            <a:ext cx="1905000" cy="2676525"/>
          </a:xfrm>
        </p:spPr>
      </p:pic>
      <p:pic>
        <p:nvPicPr>
          <p:cNvPr id="7" name="Marcador de Posição de Conteúdo 6" descr="mizita66.pn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868144" y="1484784"/>
            <a:ext cx="1885950" cy="2428875"/>
          </a:xfrm>
        </p:spPr>
      </p:pic>
      <p:sp>
        <p:nvSpPr>
          <p:cNvPr id="6" name="CaixaDeTexto 5"/>
          <p:cNvSpPr txBox="1"/>
          <p:nvPr/>
        </p:nvSpPr>
        <p:spPr>
          <a:xfrm>
            <a:off x="467544" y="4653136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solidFill>
                  <a:schemeClr val="bg1"/>
                </a:solidFill>
              </a:rPr>
              <a:t>Mathias </a:t>
            </a:r>
            <a:r>
              <a:rPr lang="pt-PT" sz="3200" dirty="0" err="1" smtClean="0">
                <a:solidFill>
                  <a:schemeClr val="bg1"/>
                </a:solidFill>
              </a:rPr>
              <a:t>Schleiden</a:t>
            </a:r>
            <a:endParaRPr lang="pt-PT" sz="3200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364088" y="4941168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err="1" smtClean="0">
                <a:solidFill>
                  <a:schemeClr val="bg1"/>
                </a:solidFill>
              </a:rPr>
              <a:t>Theodor</a:t>
            </a:r>
            <a:r>
              <a:rPr lang="pt-PT" sz="3200" dirty="0" smtClean="0">
                <a:solidFill>
                  <a:schemeClr val="bg1"/>
                </a:solidFill>
              </a:rPr>
              <a:t> </a:t>
            </a:r>
            <a:r>
              <a:rPr lang="pt-PT" sz="3200" dirty="0" err="1" smtClean="0">
                <a:solidFill>
                  <a:schemeClr val="bg1"/>
                </a:solidFill>
              </a:rPr>
              <a:t>Schawann</a:t>
            </a:r>
            <a:endParaRPr lang="pt-PT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As células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As células são componentes essenciais para todo e qualquer organismo da Terra, sendo que cada célula proporciona estrutura e funcionamento que faz parte da unidade </a:t>
            </a:r>
            <a:r>
              <a:rPr lang="pt-PT" smtClean="0">
                <a:solidFill>
                  <a:schemeClr val="bg1"/>
                </a:solidFill>
              </a:rPr>
              <a:t>morfofisiológica </a:t>
            </a:r>
            <a:r>
              <a:rPr lang="pt-PT" dirty="0" smtClean="0">
                <a:solidFill>
                  <a:schemeClr val="bg1"/>
                </a:solidFill>
              </a:rPr>
              <a:t>dos seres vivos</a:t>
            </a:r>
            <a:r>
              <a:rPr lang="pt-PT" dirty="0" smtClean="0"/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As células </a:t>
            </a:r>
            <a:r>
              <a:rPr lang="pt-PT" sz="2000" dirty="0" smtClean="0">
                <a:solidFill>
                  <a:schemeClr val="bg1"/>
                </a:solidFill>
              </a:rPr>
              <a:t>(continuação)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PT" sz="3800" dirty="0" smtClean="0">
                <a:solidFill>
                  <a:schemeClr val="bg1"/>
                </a:solidFill>
              </a:rPr>
              <a:t> Os menores organismos são os denominados unicelulares e microscópicos, enquanto os maiores são chamados de pluricelulares , em que a principal diferença entre estes é que os seres unicelulares não formam tecido, mas tem a capacidade de construir colónias, e estão presentes no ambiente em grande quantidade. </a:t>
            </a:r>
            <a:r>
              <a:rPr lang="pt-PT" sz="3800" i="1" dirty="0" smtClean="0">
                <a:solidFill>
                  <a:schemeClr val="bg1"/>
                </a:solidFill>
              </a:rPr>
              <a:t>sendo que para se ter uma ideia, grande parte do solo é constituído por bactérias. 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22000" contrast="-21000"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556792"/>
          </a:xfrm>
        </p:spPr>
        <p:txBody>
          <a:bodyPr>
            <a:noAutofit/>
          </a:bodyPr>
          <a:lstStyle/>
          <a:p>
            <a:r>
              <a:rPr lang="pt-PT" sz="3600" dirty="0" smtClean="0">
                <a:solidFill>
                  <a:schemeClr val="bg1"/>
                </a:solidFill>
              </a:rPr>
              <a:t>De acordo com a sua organização básica, as células classificam-se em procarióticas e eucarióticas</a:t>
            </a:r>
            <a:endParaRPr lang="pt-PT" sz="3600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644008" y="1844824"/>
            <a:ext cx="4038600" cy="1512168"/>
          </a:xfrm>
        </p:spPr>
        <p:txBody>
          <a:bodyPr>
            <a:normAutofit lnSpcReduction="10000"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Não apresentam um verdadeiro núcleo, mas sim um </a:t>
            </a:r>
            <a:r>
              <a:rPr lang="pt-PT" dirty="0" err="1" smtClean="0">
                <a:solidFill>
                  <a:schemeClr val="bg1"/>
                </a:solidFill>
              </a:rPr>
              <a:t>nucleóide</a:t>
            </a:r>
            <a:r>
              <a:rPr lang="pt-PT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7544" y="1844825"/>
            <a:ext cx="4038600" cy="2160240"/>
          </a:xfrm>
        </p:spPr>
        <p:txBody>
          <a:bodyPr>
            <a:normAutofit lnSpcReduction="10000"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Apresentam um núcleo bem definido e organizado, delimitado por uma membrana celular.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5" name="Seta para cima 4"/>
          <p:cNvSpPr/>
          <p:nvPr/>
        </p:nvSpPr>
        <p:spPr>
          <a:xfrm>
            <a:off x="1691680" y="3861048"/>
            <a:ext cx="1224136" cy="1008112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6" name="Seta para cima 5"/>
          <p:cNvSpPr/>
          <p:nvPr/>
        </p:nvSpPr>
        <p:spPr>
          <a:xfrm>
            <a:off x="5796136" y="3573016"/>
            <a:ext cx="1224136" cy="1008112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827584" y="5157192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chemeClr val="bg1"/>
                </a:solidFill>
              </a:rPr>
              <a:t>Célula eucariótica</a:t>
            </a:r>
            <a:endParaRPr lang="pt-PT" sz="3600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364088" y="5229200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solidFill>
                  <a:schemeClr val="bg1"/>
                </a:solidFill>
              </a:rPr>
              <a:t>Célula procariótica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1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ção de Conteúdo 4" descr="mizita 6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34880" y="1052736"/>
            <a:ext cx="3909120" cy="1647056"/>
          </a:xfrm>
        </p:spPr>
        <p:txBody>
          <a:bodyPr>
            <a:normAutofit fontScale="90000"/>
          </a:bodyPr>
          <a:lstStyle/>
          <a:p>
            <a:r>
              <a:rPr lang="pt-PT" sz="3600" dirty="0" smtClean="0">
                <a:solidFill>
                  <a:schemeClr val="bg1"/>
                </a:solidFill>
              </a:rPr>
              <a:t>Trabalho realizado:</a:t>
            </a:r>
            <a:br>
              <a:rPr lang="pt-PT" sz="3600" dirty="0" smtClean="0">
                <a:solidFill>
                  <a:schemeClr val="bg1"/>
                </a:solidFill>
              </a:rPr>
            </a:br>
            <a:r>
              <a:rPr lang="pt-PT" sz="3600" dirty="0" smtClean="0">
                <a:solidFill>
                  <a:schemeClr val="bg1"/>
                </a:solidFill>
              </a:rPr>
              <a:t>-Maria Sousa nº14</a:t>
            </a:r>
            <a:br>
              <a:rPr lang="pt-PT" sz="3600" dirty="0" smtClean="0">
                <a:solidFill>
                  <a:schemeClr val="bg1"/>
                </a:solidFill>
              </a:rPr>
            </a:br>
            <a:r>
              <a:rPr lang="pt-PT" sz="3600" dirty="0" smtClean="0">
                <a:solidFill>
                  <a:schemeClr val="bg1"/>
                </a:solidFill>
              </a:rPr>
              <a:t>-Gonçalo Morais nº7</a:t>
            </a:r>
            <a:br>
              <a:rPr lang="pt-PT" sz="3600" dirty="0" smtClean="0">
                <a:solidFill>
                  <a:schemeClr val="bg1"/>
                </a:solidFill>
              </a:rPr>
            </a:br>
            <a:r>
              <a:rPr lang="pt-PT" sz="3600" dirty="0" smtClean="0">
                <a:solidFill>
                  <a:schemeClr val="bg1"/>
                </a:solidFill>
              </a:rPr>
              <a:t>-Inês Rocha nº9n</a:t>
            </a:r>
            <a:br>
              <a:rPr lang="pt-PT" sz="3600" dirty="0" smtClean="0">
                <a:solidFill>
                  <a:schemeClr val="bg1"/>
                </a:solidFill>
              </a:rPr>
            </a:br>
            <a:r>
              <a:rPr lang="pt-PT" sz="3600" dirty="0" smtClean="0">
                <a:solidFill>
                  <a:schemeClr val="bg1"/>
                </a:solidFill>
              </a:rPr>
              <a:t>-Leandro Santosº12 </a:t>
            </a:r>
            <a:br>
              <a:rPr lang="pt-PT" sz="3600" dirty="0" smtClean="0">
                <a:solidFill>
                  <a:schemeClr val="bg1"/>
                </a:solidFill>
              </a:rPr>
            </a:br>
            <a:r>
              <a:rPr lang="pt-PT" sz="3600" dirty="0" smtClean="0">
                <a:solidFill>
                  <a:schemeClr val="bg1"/>
                </a:solidFill>
              </a:rPr>
              <a:t>8ºA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222</Words>
  <Application>Microsoft Office PowerPoint</Application>
  <PresentationFormat>Apresentação no Ecrã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8" baseType="lpstr">
      <vt:lpstr>Tema do Office</vt:lpstr>
      <vt:lpstr>CÉLULAS</vt:lpstr>
      <vt:lpstr>Teoria celular</vt:lpstr>
      <vt:lpstr>Teoria celular</vt:lpstr>
      <vt:lpstr>As células</vt:lpstr>
      <vt:lpstr>As células (continuação)</vt:lpstr>
      <vt:lpstr>De acordo com a sua organização básica, as células classificam-se em procarióticas e eucarióticas</vt:lpstr>
      <vt:lpstr>Trabalho realizado: -Maria Sousa nº14 -Gonçalo Morais nº7 -Inês Rocha nº9n -Leandro Santosº12  8ºA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Seres pluricelulares</dc:title>
  <dc:creator>Utilizador</dc:creator>
  <cp:lastModifiedBy>Professor</cp:lastModifiedBy>
  <cp:revision>34</cp:revision>
  <dcterms:created xsi:type="dcterms:W3CDTF">2015-11-13T10:55:46Z</dcterms:created>
  <dcterms:modified xsi:type="dcterms:W3CDTF">2015-11-27T11:28:45Z</dcterms:modified>
</cp:coreProperties>
</file>